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7" r:id="rId6"/>
    <p:sldId id="291" r:id="rId7"/>
    <p:sldId id="29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9" r:id="rId19"/>
    <p:sldId id="288" r:id="rId20"/>
    <p:sldId id="271" r:id="rId21"/>
    <p:sldId id="272" r:id="rId22"/>
    <p:sldId id="273" r:id="rId23"/>
    <p:sldId id="274" r:id="rId24"/>
    <p:sldId id="275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8"/>
            <p14:sldId id="259"/>
            <p14:sldId id="287"/>
            <p14:sldId id="291"/>
            <p14:sldId id="29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9"/>
            <p14:sldId id="288"/>
            <p14:sldId id="271"/>
            <p14:sldId id="272"/>
            <p14:sldId id="273"/>
            <p14:sldId id="274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chae young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7"/>
    <p:restoredTop sz="89664"/>
  </p:normalViewPr>
  <p:slideViewPr>
    <p:cSldViewPr>
      <p:cViewPr varScale="1">
        <p:scale>
          <a:sx n="61" d="100"/>
          <a:sy n="61" d="100"/>
        </p:scale>
        <p:origin x="34" y="365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/>
      <dgm:spPr/>
      <dgm:t>
        <a:bodyPr/>
        <a:lstStyle/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latinLnBrk="1"/>
          <a:r>
            <a:rPr lang="ko-KR" altLang="en-US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/>
      <dgm:spPr/>
      <dgm:t>
        <a:bodyPr/>
        <a:lstStyle/>
        <a:p>
          <a:pPr latinLnBrk="1"/>
          <a:r>
            <a:rPr lang="en-US" altLang="ko-KR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latinLnBrk="1"/>
          <a:r>
            <a:rPr lang="ko-KR" altLang="en-US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90E15-6419-428C-A221-8FA99FFDD636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DB45F018-9F3E-46FC-9EEF-42FDBC2D8C90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숲에서 보병들과 전투</a:t>
          </a:r>
        </a:p>
      </dgm:t>
    </dgm:pt>
    <dgm:pt modelId="{ABE87147-DAFE-495C-B03F-2EEE09380B86}" type="par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CC423BA2-F67D-437B-97CE-BCC10C99D77F}" type="sibTrans" cxnId="{3BF9F787-5976-4ED3-800A-06321F16312F}">
      <dgm:prSet/>
      <dgm:spPr/>
      <dgm:t>
        <a:bodyPr/>
        <a:lstStyle/>
        <a:p>
          <a:pPr latinLnBrk="1"/>
          <a:endParaRPr lang="ko-KR" altLang="en-US"/>
        </a:p>
      </dgm:t>
    </dgm:pt>
    <dgm:pt modelId="{F64E66C4-9C77-4AE3-AB62-F8236E5744EB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도심지</a:t>
          </a:r>
          <a:r>
            <a:rPr lang="en-US" altLang="ko-KR" sz="1400" dirty="0">
              <a:latin typeface="a고딕13" panose="02020600000000000000" pitchFamily="18" charset="-127"/>
              <a:ea typeface="a고딕13" panose="02020600000000000000" pitchFamily="18" charset="-127"/>
            </a:rPr>
            <a:t>(</a:t>
          </a:r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시가지</a:t>
          </a:r>
          <a:r>
            <a:rPr lang="en-US" altLang="ko-KR" sz="1400" dirty="0">
              <a:latin typeface="a고딕13" panose="02020600000000000000" pitchFamily="18" charset="-127"/>
              <a:ea typeface="a고딕13" panose="02020600000000000000" pitchFamily="18" charset="-127"/>
            </a:rPr>
            <a:t>)</a:t>
          </a:r>
          <a:r>
            <a:rPr lang="ko-KR" altLang="en-US" sz="1400" dirty="0">
              <a:latin typeface="a고딕13" panose="02020600000000000000" pitchFamily="18" charset="-127"/>
              <a:ea typeface="a고딕13" panose="02020600000000000000" pitchFamily="18" charset="-127"/>
            </a:rPr>
            <a:t>를 돌며 길을 통과</a:t>
          </a:r>
        </a:p>
      </dgm:t>
    </dgm:pt>
    <dgm:pt modelId="{3E6F38F0-777F-44EC-9089-9A0BAB3E16CC}" type="par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3D1D2B59-6453-4A23-BE2F-0F0C7C6BE880}" type="sibTrans" cxnId="{86C5D6D2-63A0-4C88-AA10-B8B665CEF344}">
      <dgm:prSet/>
      <dgm:spPr/>
      <dgm:t>
        <a:bodyPr/>
        <a:lstStyle/>
        <a:p>
          <a:pPr latinLnBrk="1"/>
          <a:endParaRPr lang="ko-KR" altLang="en-US"/>
        </a:p>
      </dgm:t>
    </dgm:pt>
    <dgm:pt modelId="{CA3035B9-E29F-4879-B1EA-2AFF62B6D0C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목표 타깃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(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적군 지점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)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에 도달하면 정차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</a:p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주포를 조준하여 타깃 파괴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DA0234B3-872D-422D-B520-90DE80B93534}" type="par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7B0E0CB2-42EE-4B78-974D-0A19B60D43A0}" type="sibTrans" cxnId="{27605084-AF97-428A-BA73-AC8162F932F2}">
      <dgm:prSet/>
      <dgm:spPr/>
      <dgm:t>
        <a:bodyPr/>
        <a:lstStyle/>
        <a:p>
          <a:pPr latinLnBrk="1"/>
          <a:endParaRPr lang="ko-KR" altLang="en-US"/>
        </a:p>
      </dgm:t>
    </dgm:pt>
    <dgm:pt modelId="{8FE3CC02-C2F7-48F7-AD74-9FC386A78EE0}">
      <dgm:prSet phldrT="[텍스트]" custT="1"/>
      <dgm:spPr/>
      <dgm:t>
        <a:bodyPr/>
        <a:lstStyle/>
        <a:p>
          <a:pPr latinLnBrk="1"/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타깃 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3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개 모두 파괴 시 다리를 건너서 스테이지 탈출</a:t>
          </a:r>
          <a:r>
            <a:rPr lang="en-US" altLang="ko-KR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  <a:r>
            <a:rPr lang="ko-KR" altLang="en-US" sz="14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게임 클리어</a:t>
          </a:r>
          <a:endParaRPr lang="ko-KR" altLang="en-US" sz="1400" dirty="0">
            <a:latin typeface="a고딕13" panose="02020600000000000000" pitchFamily="18" charset="-127"/>
            <a:ea typeface="a고딕13" panose="02020600000000000000" pitchFamily="18" charset="-127"/>
          </a:endParaRPr>
        </a:p>
      </dgm:t>
    </dgm:pt>
    <dgm:pt modelId="{E8D916A0-F58E-45FB-BC57-498F6F109B93}" type="par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41218920-EFDD-4F4E-9946-1A990068CDF5}" type="sibTrans" cxnId="{7FB65606-5D78-4949-9E94-F5DFB43E4DFC}">
      <dgm:prSet/>
      <dgm:spPr/>
      <dgm:t>
        <a:bodyPr/>
        <a:lstStyle/>
        <a:p>
          <a:pPr latinLnBrk="1"/>
          <a:endParaRPr lang="ko-KR" altLang="en-US"/>
        </a:p>
      </dgm:t>
    </dgm:pt>
    <dgm:pt modelId="{3E9BF619-A3DD-47FA-836A-F5C9EB7FD399}" type="pres">
      <dgm:prSet presAssocID="{71290E15-6419-428C-A221-8FA99FFDD636}" presName="Name0" presStyleCnt="0">
        <dgm:presLayoutVars>
          <dgm:dir/>
          <dgm:resizeHandles val="exact"/>
        </dgm:presLayoutVars>
      </dgm:prSet>
      <dgm:spPr/>
    </dgm:pt>
    <dgm:pt modelId="{8AC7AD70-26CF-4984-AB70-4BF3C7380DE1}" type="pres">
      <dgm:prSet presAssocID="{DB45F018-9F3E-46FC-9EEF-42FDBC2D8C90}" presName="node" presStyleLbl="node1" presStyleIdx="0" presStyleCnt="4" custScaleY="209318">
        <dgm:presLayoutVars>
          <dgm:bulletEnabled val="1"/>
        </dgm:presLayoutVars>
      </dgm:prSet>
      <dgm:spPr/>
    </dgm:pt>
    <dgm:pt modelId="{376B1291-B9D2-498A-AA37-29A38906E5A7}" type="pres">
      <dgm:prSet presAssocID="{CC423BA2-F67D-437B-97CE-BCC10C99D77F}" presName="sibTrans" presStyleLbl="sibTrans2D1" presStyleIdx="0" presStyleCnt="3"/>
      <dgm:spPr/>
    </dgm:pt>
    <dgm:pt modelId="{F6530859-35D1-47B4-A862-DB920F5124FB}" type="pres">
      <dgm:prSet presAssocID="{CC423BA2-F67D-437B-97CE-BCC10C99D77F}" presName="connectorText" presStyleLbl="sibTrans2D1" presStyleIdx="0" presStyleCnt="3"/>
      <dgm:spPr/>
    </dgm:pt>
    <dgm:pt modelId="{655A108D-9786-49F9-8BCD-12731E7CF332}" type="pres">
      <dgm:prSet presAssocID="{F64E66C4-9C77-4AE3-AB62-F8236E5744EB}" presName="node" presStyleLbl="node1" presStyleIdx="1" presStyleCnt="4" custScaleY="201935">
        <dgm:presLayoutVars>
          <dgm:bulletEnabled val="1"/>
        </dgm:presLayoutVars>
      </dgm:prSet>
      <dgm:spPr/>
    </dgm:pt>
    <dgm:pt modelId="{E720CA5A-4FD3-4B97-A592-E2186CF139C1}" type="pres">
      <dgm:prSet presAssocID="{3D1D2B59-6453-4A23-BE2F-0F0C7C6BE880}" presName="sibTrans" presStyleLbl="sibTrans2D1" presStyleIdx="1" presStyleCnt="3"/>
      <dgm:spPr/>
    </dgm:pt>
    <dgm:pt modelId="{644C66C5-B990-4737-B197-4FFE2B851D87}" type="pres">
      <dgm:prSet presAssocID="{3D1D2B59-6453-4A23-BE2F-0F0C7C6BE880}" presName="connectorText" presStyleLbl="sibTrans2D1" presStyleIdx="1" presStyleCnt="3"/>
      <dgm:spPr/>
    </dgm:pt>
    <dgm:pt modelId="{6F6B67CC-C345-480C-8A99-E320AC05253D}" type="pres">
      <dgm:prSet presAssocID="{CA3035B9-E29F-4879-B1EA-2AFF62B6D0CC}" presName="node" presStyleLbl="node1" presStyleIdx="2" presStyleCnt="4" custScaleY="201935">
        <dgm:presLayoutVars>
          <dgm:bulletEnabled val="1"/>
        </dgm:presLayoutVars>
      </dgm:prSet>
      <dgm:spPr/>
    </dgm:pt>
    <dgm:pt modelId="{F7F2AC82-9E6A-433E-A938-A76731C90E9D}" type="pres">
      <dgm:prSet presAssocID="{7B0E0CB2-42EE-4B78-974D-0A19B60D43A0}" presName="sibTrans" presStyleLbl="sibTrans2D1" presStyleIdx="2" presStyleCnt="3"/>
      <dgm:spPr/>
    </dgm:pt>
    <dgm:pt modelId="{8E1C1E50-68E7-4965-8F30-796654934A1F}" type="pres">
      <dgm:prSet presAssocID="{7B0E0CB2-42EE-4B78-974D-0A19B60D43A0}" presName="connectorText" presStyleLbl="sibTrans2D1" presStyleIdx="2" presStyleCnt="3"/>
      <dgm:spPr/>
    </dgm:pt>
    <dgm:pt modelId="{325B7103-536B-4A17-926C-4A08046316A7}" type="pres">
      <dgm:prSet presAssocID="{8FE3CC02-C2F7-48F7-AD74-9FC386A78EE0}" presName="node" presStyleLbl="node1" presStyleIdx="3" presStyleCnt="4" custScaleY="201935">
        <dgm:presLayoutVars>
          <dgm:bulletEnabled val="1"/>
        </dgm:presLayoutVars>
      </dgm:prSet>
      <dgm:spPr/>
    </dgm:pt>
  </dgm:ptLst>
  <dgm:cxnLst>
    <dgm:cxn modelId="{7FB65606-5D78-4949-9E94-F5DFB43E4DFC}" srcId="{71290E15-6419-428C-A221-8FA99FFDD636}" destId="{8FE3CC02-C2F7-48F7-AD74-9FC386A78EE0}" srcOrd="3" destOrd="0" parTransId="{E8D916A0-F58E-45FB-BC57-498F6F109B93}" sibTransId="{41218920-EFDD-4F4E-9946-1A990068CDF5}"/>
    <dgm:cxn modelId="{E1D6E708-A6AC-40C1-B66F-3E0899AC2A10}" type="presOf" srcId="{7B0E0CB2-42EE-4B78-974D-0A19B60D43A0}" destId="{8E1C1E50-68E7-4965-8F30-796654934A1F}" srcOrd="1" destOrd="0" presId="urn:microsoft.com/office/officeart/2005/8/layout/process1"/>
    <dgm:cxn modelId="{A4EB2815-2733-4AF2-ABDB-92C757D9C965}" type="presOf" srcId="{F64E66C4-9C77-4AE3-AB62-F8236E5744EB}" destId="{655A108D-9786-49F9-8BCD-12731E7CF332}" srcOrd="0" destOrd="0" presId="urn:microsoft.com/office/officeart/2005/8/layout/process1"/>
    <dgm:cxn modelId="{ADF73D19-BDB7-4E23-AA22-F8ABEDE35645}" type="presOf" srcId="{CC423BA2-F67D-437B-97CE-BCC10C99D77F}" destId="{F6530859-35D1-47B4-A862-DB920F5124FB}" srcOrd="1" destOrd="0" presId="urn:microsoft.com/office/officeart/2005/8/layout/process1"/>
    <dgm:cxn modelId="{6D57A61B-7475-4207-9020-3D1D60694059}" type="presOf" srcId="{8FE3CC02-C2F7-48F7-AD74-9FC386A78EE0}" destId="{325B7103-536B-4A17-926C-4A08046316A7}" srcOrd="0" destOrd="0" presId="urn:microsoft.com/office/officeart/2005/8/layout/process1"/>
    <dgm:cxn modelId="{02140B5B-2968-45B9-90F3-D3FDFE3AEFEC}" type="presOf" srcId="{DB45F018-9F3E-46FC-9EEF-42FDBC2D8C90}" destId="{8AC7AD70-26CF-4984-AB70-4BF3C7380DE1}" srcOrd="0" destOrd="0" presId="urn:microsoft.com/office/officeart/2005/8/layout/process1"/>
    <dgm:cxn modelId="{2E4AD54C-4F68-4F2E-A18E-7C056A14EB7B}" type="presOf" srcId="{3D1D2B59-6453-4A23-BE2F-0F0C7C6BE880}" destId="{E720CA5A-4FD3-4B97-A592-E2186CF139C1}" srcOrd="0" destOrd="0" presId="urn:microsoft.com/office/officeart/2005/8/layout/process1"/>
    <dgm:cxn modelId="{39D50759-C235-45F2-B33B-195FE86EDCAF}" type="presOf" srcId="{7B0E0CB2-42EE-4B78-974D-0A19B60D43A0}" destId="{F7F2AC82-9E6A-433E-A938-A76731C90E9D}" srcOrd="0" destOrd="0" presId="urn:microsoft.com/office/officeart/2005/8/layout/process1"/>
    <dgm:cxn modelId="{27605084-AF97-428A-BA73-AC8162F932F2}" srcId="{71290E15-6419-428C-A221-8FA99FFDD636}" destId="{CA3035B9-E29F-4879-B1EA-2AFF62B6D0CC}" srcOrd="2" destOrd="0" parTransId="{DA0234B3-872D-422D-B520-90DE80B93534}" sibTransId="{7B0E0CB2-42EE-4B78-974D-0A19B60D43A0}"/>
    <dgm:cxn modelId="{3BF9F787-5976-4ED3-800A-06321F16312F}" srcId="{71290E15-6419-428C-A221-8FA99FFDD636}" destId="{DB45F018-9F3E-46FC-9EEF-42FDBC2D8C90}" srcOrd="0" destOrd="0" parTransId="{ABE87147-DAFE-495C-B03F-2EEE09380B86}" sibTransId="{CC423BA2-F67D-437B-97CE-BCC10C99D77F}"/>
    <dgm:cxn modelId="{2BE5F2A8-14E1-4AEC-B117-E574B80CA4F8}" type="presOf" srcId="{CA3035B9-E29F-4879-B1EA-2AFF62B6D0CC}" destId="{6F6B67CC-C345-480C-8A99-E320AC05253D}" srcOrd="0" destOrd="0" presId="urn:microsoft.com/office/officeart/2005/8/layout/process1"/>
    <dgm:cxn modelId="{26C779B6-F69D-41B7-B3EE-81ABA223C4C1}" type="presOf" srcId="{71290E15-6419-428C-A221-8FA99FFDD636}" destId="{3E9BF619-A3DD-47FA-836A-F5C9EB7FD399}" srcOrd="0" destOrd="0" presId="urn:microsoft.com/office/officeart/2005/8/layout/process1"/>
    <dgm:cxn modelId="{87AAA3C9-7A66-466C-ADFB-B6580F7CBB1E}" type="presOf" srcId="{3D1D2B59-6453-4A23-BE2F-0F0C7C6BE880}" destId="{644C66C5-B990-4737-B197-4FFE2B851D87}" srcOrd="1" destOrd="0" presId="urn:microsoft.com/office/officeart/2005/8/layout/process1"/>
    <dgm:cxn modelId="{86C5D6D2-63A0-4C88-AA10-B8B665CEF344}" srcId="{71290E15-6419-428C-A221-8FA99FFDD636}" destId="{F64E66C4-9C77-4AE3-AB62-F8236E5744EB}" srcOrd="1" destOrd="0" parTransId="{3E6F38F0-777F-44EC-9089-9A0BAB3E16CC}" sibTransId="{3D1D2B59-6453-4A23-BE2F-0F0C7C6BE880}"/>
    <dgm:cxn modelId="{D47C98D8-27DD-40FE-B182-4D4576BE9479}" type="presOf" srcId="{CC423BA2-F67D-437B-97CE-BCC10C99D77F}" destId="{376B1291-B9D2-498A-AA37-29A38906E5A7}" srcOrd="0" destOrd="0" presId="urn:microsoft.com/office/officeart/2005/8/layout/process1"/>
    <dgm:cxn modelId="{966D80D0-5DB3-4FBA-82BB-F075E5B45D47}" type="presParOf" srcId="{3E9BF619-A3DD-47FA-836A-F5C9EB7FD399}" destId="{8AC7AD70-26CF-4984-AB70-4BF3C7380DE1}" srcOrd="0" destOrd="0" presId="urn:microsoft.com/office/officeart/2005/8/layout/process1"/>
    <dgm:cxn modelId="{A36CDD61-7C93-412B-87DF-0F9AD2682FB0}" type="presParOf" srcId="{3E9BF619-A3DD-47FA-836A-F5C9EB7FD399}" destId="{376B1291-B9D2-498A-AA37-29A38906E5A7}" srcOrd="1" destOrd="0" presId="urn:microsoft.com/office/officeart/2005/8/layout/process1"/>
    <dgm:cxn modelId="{BBE4A419-0B31-4889-9984-90F00B5D5165}" type="presParOf" srcId="{376B1291-B9D2-498A-AA37-29A38906E5A7}" destId="{F6530859-35D1-47B4-A862-DB920F5124FB}" srcOrd="0" destOrd="0" presId="urn:microsoft.com/office/officeart/2005/8/layout/process1"/>
    <dgm:cxn modelId="{C7560254-E9D6-4D03-BE24-5FF54D7B8AEB}" type="presParOf" srcId="{3E9BF619-A3DD-47FA-836A-F5C9EB7FD399}" destId="{655A108D-9786-49F9-8BCD-12731E7CF332}" srcOrd="2" destOrd="0" presId="urn:microsoft.com/office/officeart/2005/8/layout/process1"/>
    <dgm:cxn modelId="{0523241A-D933-4E58-83A1-34B415EC6D3A}" type="presParOf" srcId="{3E9BF619-A3DD-47FA-836A-F5C9EB7FD399}" destId="{E720CA5A-4FD3-4B97-A592-E2186CF139C1}" srcOrd="3" destOrd="0" presId="urn:microsoft.com/office/officeart/2005/8/layout/process1"/>
    <dgm:cxn modelId="{1ED0423E-B43C-4280-B9A5-C1CA1A7DCBD0}" type="presParOf" srcId="{E720CA5A-4FD3-4B97-A592-E2186CF139C1}" destId="{644C66C5-B990-4737-B197-4FFE2B851D87}" srcOrd="0" destOrd="0" presId="urn:microsoft.com/office/officeart/2005/8/layout/process1"/>
    <dgm:cxn modelId="{F9AFC061-3ED4-4D39-ACFB-900C7F6EB904}" type="presParOf" srcId="{3E9BF619-A3DD-47FA-836A-F5C9EB7FD399}" destId="{6F6B67CC-C345-480C-8A99-E320AC05253D}" srcOrd="4" destOrd="0" presId="urn:microsoft.com/office/officeart/2005/8/layout/process1"/>
    <dgm:cxn modelId="{3A5B12A8-6E43-40B0-9C07-766974B16C47}" type="presParOf" srcId="{3E9BF619-A3DD-47FA-836A-F5C9EB7FD399}" destId="{F7F2AC82-9E6A-433E-A938-A76731C90E9D}" srcOrd="5" destOrd="0" presId="urn:microsoft.com/office/officeart/2005/8/layout/process1"/>
    <dgm:cxn modelId="{96FF8A80-7D1F-43CE-80AE-1AF1583A3C05}" type="presParOf" srcId="{F7F2AC82-9E6A-433E-A938-A76731C90E9D}" destId="{8E1C1E50-68E7-4965-8F30-796654934A1F}" srcOrd="0" destOrd="0" presId="urn:microsoft.com/office/officeart/2005/8/layout/process1"/>
    <dgm:cxn modelId="{CB775A0E-AB1E-4AF4-8B08-FCF88E3CFE5F}" type="presParOf" srcId="{3E9BF619-A3DD-47FA-836A-F5C9EB7FD399}" destId="{325B7103-536B-4A17-926C-4A08046316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45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각 </a:t>
          </a:r>
          <a:r>
            <a:rPr lang="ko-KR" altLang="en-US" sz="1800" kern="1200" dirty="0" err="1">
              <a:latin typeface="a고딕13" panose="02020600000000000000" pitchFamily="18" charset="-127"/>
              <a:ea typeface="a고딕13" panose="02020600000000000000" pitchFamily="18" charset="-127"/>
            </a:rPr>
            <a:t>역할군</a:t>
          </a: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 </a:t>
          </a:r>
          <a:endParaRPr lang="en-US" altLang="ko-KR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고딕13" panose="02020600000000000000" pitchFamily="18" charset="-127"/>
              <a:ea typeface="a고딕13" panose="02020600000000000000" pitchFamily="18" charset="-127"/>
            </a:rPr>
            <a:t>지점으로 이동</a:t>
          </a:r>
        </a:p>
      </dsp:txBody>
      <dsp:txXfrm>
        <a:off x="30017" y="728853"/>
        <a:ext cx="1458338" cy="853754"/>
      </dsp:txXfrm>
    </dsp:sp>
    <dsp:sp modelId="{376B1291-B9D2-498A-AA37-29A38906E5A7}">
      <dsp:nvSpPr>
        <dsp:cNvPr id="0" name=""/>
        <dsp:cNvSpPr/>
      </dsp:nvSpPr>
      <dsp:spPr>
        <a:xfrm>
          <a:off x="166606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666063" y="1043277"/>
        <a:ext cx="224300" cy="224906"/>
      </dsp:txXfrm>
    </dsp:sp>
    <dsp:sp modelId="{655A108D-9786-49F9-8BCD-12731E7CF332}">
      <dsp:nvSpPr>
        <dsp:cNvPr id="0" name=""/>
        <dsp:cNvSpPr/>
      </dsp:nvSpPr>
      <dsp:spPr>
        <a:xfrm>
          <a:off x="211950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‘OO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역할을 수행하시겠습니까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?’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별도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UI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생성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2146062" y="728853"/>
        <a:ext cx="1458338" cy="853754"/>
      </dsp:txXfrm>
    </dsp:sp>
    <dsp:sp modelId="{E720CA5A-4FD3-4B97-A592-E2186CF139C1}">
      <dsp:nvSpPr>
        <dsp:cNvPr id="0" name=""/>
        <dsp:cNvSpPr/>
      </dsp:nvSpPr>
      <dsp:spPr>
        <a:xfrm>
          <a:off x="3782108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782108" y="1043277"/>
        <a:ext cx="224300" cy="224906"/>
      </dsp:txXfrm>
    </dsp:sp>
    <dsp:sp modelId="{6F6B67CC-C345-480C-8A99-E320AC05253D}">
      <dsp:nvSpPr>
        <dsp:cNvPr id="0" name=""/>
        <dsp:cNvSpPr/>
      </dsp:nvSpPr>
      <dsp:spPr>
        <a:xfrm>
          <a:off x="4235546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X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키 입력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262107" y="728853"/>
        <a:ext cx="1458338" cy="853754"/>
      </dsp:txXfrm>
    </dsp:sp>
    <dsp:sp modelId="{F7F2AC82-9E6A-433E-A938-A76731C90E9D}">
      <dsp:nvSpPr>
        <dsp:cNvPr id="0" name=""/>
        <dsp:cNvSpPr/>
      </dsp:nvSpPr>
      <dsp:spPr>
        <a:xfrm>
          <a:off x="5898153" y="968309"/>
          <a:ext cx="320429" cy="3748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5898153" y="1043277"/>
        <a:ext cx="224300" cy="224906"/>
      </dsp:txXfrm>
    </dsp:sp>
    <dsp:sp modelId="{325B7103-536B-4A17-926C-4A08046316A7}">
      <dsp:nvSpPr>
        <dsp:cNvPr id="0" name=""/>
        <dsp:cNvSpPr/>
      </dsp:nvSpPr>
      <dsp:spPr>
        <a:xfrm>
          <a:off x="6351591" y="702292"/>
          <a:ext cx="1511460" cy="90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OO </a:t>
          </a:r>
          <a:r>
            <a:rPr lang="ko-KR" altLang="en-US" sz="1800" kern="1200" dirty="0" err="1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역할군</a:t>
          </a: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 </a:t>
          </a:r>
          <a:endParaRPr lang="en-US" altLang="ko-KR" sz="1800" kern="1200" dirty="0">
            <a:ln/>
            <a:latin typeface="a고딕13" panose="02020600000000000000" pitchFamily="18" charset="-127"/>
            <a:ea typeface="a고딕13" panose="02020600000000000000" pitchFamily="18" charset="-127"/>
            <a:cs typeface="+mj-cs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부여 </a:t>
          </a:r>
          <a:endParaRPr lang="ko-KR" altLang="en-US" sz="18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378152" y="728853"/>
        <a:ext cx="1458338" cy="853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AD70-26CF-4984-AB70-4BF3C7380DE1}">
      <dsp:nvSpPr>
        <dsp:cNvPr id="0" name=""/>
        <dsp:cNvSpPr/>
      </dsp:nvSpPr>
      <dsp:spPr>
        <a:xfrm>
          <a:off x="3717" y="767380"/>
          <a:ext cx="1625444" cy="23284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숲에서 보병들과 전투</a:t>
          </a:r>
        </a:p>
      </dsp:txBody>
      <dsp:txXfrm>
        <a:off x="51325" y="814988"/>
        <a:ext cx="1530228" cy="2233265"/>
      </dsp:txXfrm>
    </dsp:sp>
    <dsp:sp modelId="{376B1291-B9D2-498A-AA37-29A38906E5A7}">
      <dsp:nvSpPr>
        <dsp:cNvPr id="0" name=""/>
        <dsp:cNvSpPr/>
      </dsp:nvSpPr>
      <dsp:spPr>
        <a:xfrm>
          <a:off x="1791706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791706" y="1810687"/>
        <a:ext cx="241216" cy="241866"/>
      </dsp:txXfrm>
    </dsp:sp>
    <dsp:sp modelId="{655A108D-9786-49F9-8BCD-12731E7CF332}">
      <dsp:nvSpPr>
        <dsp:cNvPr id="0" name=""/>
        <dsp:cNvSpPr/>
      </dsp:nvSpPr>
      <dsp:spPr>
        <a:xfrm>
          <a:off x="2279339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도심지</a:t>
          </a:r>
          <a:r>
            <a:rPr lang="en-US" altLang="ko-KR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(</a:t>
          </a: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시가지</a:t>
          </a:r>
          <a:r>
            <a:rPr lang="en-US" altLang="ko-KR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)</a:t>
          </a:r>
          <a:r>
            <a:rPr lang="ko-KR" altLang="en-US" sz="1400" kern="1200" dirty="0">
              <a:latin typeface="a고딕13" panose="02020600000000000000" pitchFamily="18" charset="-127"/>
              <a:ea typeface="a고딕13" panose="02020600000000000000" pitchFamily="18" charset="-127"/>
            </a:rPr>
            <a:t>를 돌며 길을 통과</a:t>
          </a:r>
        </a:p>
      </dsp:txBody>
      <dsp:txXfrm>
        <a:off x="2326947" y="856053"/>
        <a:ext cx="1530228" cy="2151135"/>
      </dsp:txXfrm>
    </dsp:sp>
    <dsp:sp modelId="{E720CA5A-4FD3-4B97-A592-E2186CF139C1}">
      <dsp:nvSpPr>
        <dsp:cNvPr id="0" name=""/>
        <dsp:cNvSpPr/>
      </dsp:nvSpPr>
      <dsp:spPr>
        <a:xfrm>
          <a:off x="4067328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067328" y="1810687"/>
        <a:ext cx="241216" cy="241866"/>
      </dsp:txXfrm>
    </dsp:sp>
    <dsp:sp modelId="{6F6B67CC-C345-480C-8A99-E320AC05253D}">
      <dsp:nvSpPr>
        <dsp:cNvPr id="0" name=""/>
        <dsp:cNvSpPr/>
      </dsp:nvSpPr>
      <dsp:spPr>
        <a:xfrm>
          <a:off x="4554961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목표 타깃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(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적군 지점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)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에 도달하면 정차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주포를 조준하여 타깃 파괴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4602569" y="856053"/>
        <a:ext cx="1530228" cy="2151135"/>
      </dsp:txXfrm>
    </dsp:sp>
    <dsp:sp modelId="{F7F2AC82-9E6A-433E-A938-A76731C90E9D}">
      <dsp:nvSpPr>
        <dsp:cNvPr id="0" name=""/>
        <dsp:cNvSpPr/>
      </dsp:nvSpPr>
      <dsp:spPr>
        <a:xfrm>
          <a:off x="6342949" y="1730065"/>
          <a:ext cx="344594" cy="403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6342949" y="1810687"/>
        <a:ext cx="241216" cy="241866"/>
      </dsp:txXfrm>
    </dsp:sp>
    <dsp:sp modelId="{325B7103-536B-4A17-926C-4A08046316A7}">
      <dsp:nvSpPr>
        <dsp:cNvPr id="0" name=""/>
        <dsp:cNvSpPr/>
      </dsp:nvSpPr>
      <dsp:spPr>
        <a:xfrm>
          <a:off x="6830583" y="808445"/>
          <a:ext cx="1625444" cy="2246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타깃 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3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개 모두 파괴 시 다리를 건너서 스테이지 탈출</a:t>
          </a:r>
          <a:r>
            <a:rPr lang="en-US" altLang="ko-KR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, </a:t>
          </a:r>
          <a:r>
            <a:rPr lang="ko-KR" altLang="en-US" sz="1400" kern="1200" dirty="0">
              <a:ln/>
              <a:latin typeface="a고딕13" panose="02020600000000000000" pitchFamily="18" charset="-127"/>
              <a:ea typeface="a고딕13" panose="02020600000000000000" pitchFamily="18" charset="-127"/>
              <a:cs typeface="+mj-cs"/>
            </a:rPr>
            <a:t>게임 클리어</a:t>
          </a:r>
          <a:endParaRPr lang="ko-KR" altLang="en-US" sz="1400" kern="1200" dirty="0">
            <a:latin typeface="a고딕13" panose="02020600000000000000" pitchFamily="18" charset="-127"/>
            <a:ea typeface="a고딕13" panose="02020600000000000000" pitchFamily="18" charset="-127"/>
          </a:endParaRPr>
        </a:p>
      </dsp:txBody>
      <dsp:txXfrm>
        <a:off x="6878191" y="856053"/>
        <a:ext cx="1530228" cy="2151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9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34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6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6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2020.01.12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496" y="6431369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E23688-551B-4CD4-BB5D-76B645B12E13}"/>
              </a:ext>
            </a:extLst>
          </p:cNvPr>
          <p:cNvSpPr/>
          <p:nvPr/>
        </p:nvSpPr>
        <p:spPr>
          <a:xfrm>
            <a:off x="4201052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5B66750-7A39-4AC9-944A-2381DF4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839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이용희 교수님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674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4417187" y="2640135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67" y="2231301"/>
            <a:ext cx="1321879" cy="132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" y="2242211"/>
            <a:ext cx="1298602" cy="132187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29AAF67-570B-4902-9B71-FE280FC4527B}"/>
              </a:ext>
            </a:extLst>
          </p:cNvPr>
          <p:cNvSpPr/>
          <p:nvPr/>
        </p:nvSpPr>
        <p:spPr>
          <a:xfrm>
            <a:off x="2165082" y="2699676"/>
            <a:ext cx="342918" cy="339106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5B05180-3071-47D1-A9D8-40F3498E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 b="8000"/>
          <a:stretch/>
        </p:blipFill>
        <p:spPr>
          <a:xfrm>
            <a:off x="1725153" y="4879350"/>
            <a:ext cx="1222775" cy="1244469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D8FEE3-6DDA-4FC4-90F1-3BCFA52D4803}"/>
              </a:ext>
            </a:extLst>
          </p:cNvPr>
          <p:cNvSpPr/>
          <p:nvPr/>
        </p:nvSpPr>
        <p:spPr>
          <a:xfrm>
            <a:off x="501483" y="4438877"/>
            <a:ext cx="1066918" cy="334932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14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FBCC27-3CE8-47C4-AFB3-B02BBEBFCC29}"/>
              </a:ext>
            </a:extLst>
          </p:cNvPr>
          <p:cNvSpPr/>
          <p:nvPr/>
        </p:nvSpPr>
        <p:spPr>
          <a:xfrm>
            <a:off x="1702705" y="4430200"/>
            <a:ext cx="1066918" cy="343608"/>
          </a:xfrm>
          <a:prstGeom prst="wedgeRectCallout">
            <a:avLst>
              <a:gd name="adj1" fmla="val -10223"/>
              <a:gd name="adj2" fmla="val 944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73304A8-63CA-40D9-81D7-8AA4BBCC5C53}"/>
              </a:ext>
            </a:extLst>
          </p:cNvPr>
          <p:cNvSpPr/>
          <p:nvPr/>
        </p:nvSpPr>
        <p:spPr>
          <a:xfrm>
            <a:off x="2916086" y="4437889"/>
            <a:ext cx="1034189" cy="505098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</a:t>
            </a:r>
            <a:endParaRPr lang="en-US" altLang="ko-KR" sz="14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패턴 단순화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AB091B-C5EB-4310-965F-3343AEB17753}"/>
              </a:ext>
            </a:extLst>
          </p:cNvPr>
          <p:cNvSpPr/>
          <p:nvPr/>
        </p:nvSpPr>
        <p:spPr>
          <a:xfrm>
            <a:off x="1406049" y="5289691"/>
            <a:ext cx="434180" cy="42378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EBF4C-3A60-43CE-8E38-AA58C8FA6A0E}"/>
              </a:ext>
            </a:extLst>
          </p:cNvPr>
          <p:cNvSpPr/>
          <p:nvPr/>
        </p:nvSpPr>
        <p:spPr>
          <a:xfrm>
            <a:off x="3094310" y="4636179"/>
            <a:ext cx="7385387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에서 이루어지는 플레이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-&gt;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52053" y="5694832"/>
            <a:ext cx="75851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중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자유로운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포병을 했다가 관측병을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관측병을 했다가 정비병을 하고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상황에 따라 선택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롤 플레이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184" y="2124933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638" y="2124933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824" y="4258231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227107" y="220861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CEC63-65C8-417A-9098-2D508DC5FE79}"/>
              </a:ext>
            </a:extLst>
          </p:cNvPr>
          <p:cNvSpPr/>
          <p:nvPr/>
        </p:nvSpPr>
        <p:spPr>
          <a:xfrm>
            <a:off x="3284822" y="218267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8FF53-7348-4CD1-80F8-CDF4E7AB5A0C}"/>
              </a:ext>
            </a:extLst>
          </p:cNvPr>
          <p:cNvSpPr/>
          <p:nvPr/>
        </p:nvSpPr>
        <p:spPr>
          <a:xfrm>
            <a:off x="-1143279" y="427352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3638" y="4238595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23439-77C2-491A-A65F-1F458B0AAE43}"/>
              </a:ext>
            </a:extLst>
          </p:cNvPr>
          <p:cNvSpPr/>
          <p:nvPr/>
        </p:nvSpPr>
        <p:spPr>
          <a:xfrm>
            <a:off x="3357478" y="4231362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36A84-78C3-4310-BEDD-47CF48111D9A}"/>
              </a:ext>
            </a:extLst>
          </p:cNvPr>
          <p:cNvSpPr/>
          <p:nvPr/>
        </p:nvSpPr>
        <p:spPr>
          <a:xfrm>
            <a:off x="1037887" y="6350133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수행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9345E7-370B-41FA-85AB-A01300825B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185" y="1991314"/>
            <a:ext cx="511939" cy="51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944F6F-4BCA-4A92-8D60-22A625916B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1898" y="2036223"/>
            <a:ext cx="584716" cy="58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 descr="나이프이(가) 표시된 사진&#10;&#10;자동 생성된 설명">
            <a:extLst>
              <a:ext uri="{FF2B5EF4-FFF2-40B4-BE49-F238E27FC236}">
                <a16:creationId xmlns:a16="http://schemas.microsoft.com/office/drawing/2014/main" id="{759EC130-2C5C-4B1C-935B-BE17B040C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4110918"/>
            <a:ext cx="724287" cy="69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5CD449-9F3C-4489-9286-967943172D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739" y="4118548"/>
            <a:ext cx="582875" cy="58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C3284-5B68-468B-B2FC-C16C290A4C48}"/>
              </a:ext>
            </a:extLst>
          </p:cNvPr>
          <p:cNvSpPr txBox="1"/>
          <p:nvPr/>
        </p:nvSpPr>
        <p:spPr>
          <a:xfrm>
            <a:off x="4303734" y="1281202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D417EA-6EAB-40D9-A443-8520CFD29925}"/>
              </a:ext>
            </a:extLst>
          </p:cNvPr>
          <p:cNvSpPr/>
          <p:nvPr/>
        </p:nvSpPr>
        <p:spPr>
          <a:xfrm>
            <a:off x="-1240859" y="386104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522A61-03FB-45A4-8448-EBAB31D6D0F7}"/>
              </a:ext>
            </a:extLst>
          </p:cNvPr>
          <p:cNvSpPr/>
          <p:nvPr/>
        </p:nvSpPr>
        <p:spPr>
          <a:xfrm>
            <a:off x="3272727" y="39277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64EF6B-E44B-4960-A06F-7FA09DDCE045}"/>
              </a:ext>
            </a:extLst>
          </p:cNvPr>
          <p:cNvSpPr/>
          <p:nvPr/>
        </p:nvSpPr>
        <p:spPr>
          <a:xfrm>
            <a:off x="3244915" y="607846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993C0-6811-4447-A420-249C34559C9E}"/>
              </a:ext>
            </a:extLst>
          </p:cNvPr>
          <p:cNvSpPr/>
          <p:nvPr/>
        </p:nvSpPr>
        <p:spPr>
          <a:xfrm>
            <a:off x="-1198484" y="6074869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472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05535"/>
            <a:ext cx="9505950" cy="51635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197" y="6402515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60" y="2845053"/>
            <a:ext cx="1167894" cy="116789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12250"/>
              </p:ext>
            </p:extLst>
          </p:nvPr>
        </p:nvGraphicFramePr>
        <p:xfrm>
          <a:off x="2767578" y="1560129"/>
          <a:ext cx="6865942" cy="30150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77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529167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602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주변 상황 파악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팀원과의 소통으로 적 위치 알림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발사하여 저지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83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 marL="71022" marR="71022" marT="35511" marB="3551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 marL="71022" marR="71022" marT="35511" marB="35511"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43C88-2443-4DF5-B38F-54E144FC9D84}"/>
              </a:ext>
            </a:extLst>
          </p:cNvPr>
          <p:cNvSpPr/>
          <p:nvPr/>
        </p:nvSpPr>
        <p:spPr>
          <a:xfrm>
            <a:off x="-2210103" y="3933041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284" y="3395845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7B8D3-1857-4269-9B9D-A8E6AFFB1536}"/>
              </a:ext>
            </a:extLst>
          </p:cNvPr>
          <p:cNvSpPr txBox="1"/>
          <p:nvPr/>
        </p:nvSpPr>
        <p:spPr>
          <a:xfrm>
            <a:off x="4088000" y="393029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3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id="{F17FFADD-CADD-4629-92B9-9720788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6832"/>
          <a:stretch/>
        </p:blipFill>
        <p:spPr bwMode="auto">
          <a:xfrm>
            <a:off x="2779264" y="4676771"/>
            <a:ext cx="4045943" cy="1963372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64266-2003-499A-8F03-59A26B003E0C}"/>
              </a:ext>
            </a:extLst>
          </p:cNvPr>
          <p:cNvSpPr/>
          <p:nvPr/>
        </p:nvSpPr>
        <p:spPr>
          <a:xfrm>
            <a:off x="3663217" y="6260759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86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264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8" y="2719244"/>
            <a:ext cx="1338775" cy="1338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012" y="2849925"/>
            <a:ext cx="881599" cy="881599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91935"/>
              </p:ext>
            </p:extLst>
          </p:nvPr>
        </p:nvGraphicFramePr>
        <p:xfrm>
          <a:off x="2936776" y="1604544"/>
          <a:ext cx="6693984" cy="28371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295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0689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376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4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87706"/>
                  </a:ext>
                </a:extLst>
              </a:tr>
              <a:tr h="855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853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862" y="3399895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78CF3-E9A1-45DB-87AF-888DCA9C1C98}"/>
              </a:ext>
            </a:extLst>
          </p:cNvPr>
          <p:cNvSpPr txBox="1"/>
          <p:nvPr/>
        </p:nvSpPr>
        <p:spPr>
          <a:xfrm>
            <a:off x="4409578" y="39343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25FAB-37E1-4692-99DB-5C7DA06EEE5F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2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id="{DDF016D7-E0AE-49D1-83AE-579F8728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7671"/>
          <a:stretch/>
        </p:blipFill>
        <p:spPr bwMode="auto">
          <a:xfrm>
            <a:off x="3060827" y="4630621"/>
            <a:ext cx="3980405" cy="1990248"/>
          </a:xfrm>
          <a:prstGeom prst="rect">
            <a:avLst/>
          </a:prstGeom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212019" y="366033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6384" y="64308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03784" y="3451975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24608" y="2710049"/>
            <a:ext cx="1627716" cy="818542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" y="2710049"/>
            <a:ext cx="898930" cy="859846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74280"/>
              </p:ext>
            </p:extLst>
          </p:nvPr>
        </p:nvGraphicFramePr>
        <p:xfrm>
          <a:off x="2936776" y="1670447"/>
          <a:ext cx="6696744" cy="2456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33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5392911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2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75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포탄에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59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제시된 모션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을 못 하면 장전 속도에 페널티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8237" y="2962359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77C1-CEF1-4C8E-8664-FC1AAE9D2C26}"/>
              </a:ext>
            </a:extLst>
          </p:cNvPr>
          <p:cNvSpPr txBox="1"/>
          <p:nvPr/>
        </p:nvSpPr>
        <p:spPr>
          <a:xfrm>
            <a:off x="4036953" y="349680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5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id="{0524E69A-4247-4DC8-BDD6-A5185E8F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b="8183"/>
          <a:stretch/>
        </p:blipFill>
        <p:spPr bwMode="auto">
          <a:xfrm>
            <a:off x="990411" y="4226130"/>
            <a:ext cx="4502874" cy="2119537"/>
          </a:xfrm>
          <a:prstGeom prst="rect">
            <a:avLst/>
          </a:prstGeom>
          <a:noFill/>
        </p:spPr>
      </p:pic>
      <p:pic>
        <p:nvPicPr>
          <p:cNvPr id="20" name="그림 19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255A2448-5D47-4B7E-9680-EB6B9C078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3" y="4213319"/>
            <a:ext cx="3808457" cy="21323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CF87D-8D44-4EE4-B8C1-B186534E3FC3}"/>
              </a:ext>
            </a:extLst>
          </p:cNvPr>
          <p:cNvSpPr/>
          <p:nvPr/>
        </p:nvSpPr>
        <p:spPr>
          <a:xfrm>
            <a:off x="-538573" y="6306712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BE5C9-D17F-4E9C-BFE5-49A15E45CF19}"/>
              </a:ext>
            </a:extLst>
          </p:cNvPr>
          <p:cNvSpPr/>
          <p:nvPr/>
        </p:nvSpPr>
        <p:spPr>
          <a:xfrm>
            <a:off x="3944888" y="6266486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제시된 모션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2AF831-CFC8-4740-AD61-42BDE7D007E4}"/>
              </a:ext>
            </a:extLst>
          </p:cNvPr>
          <p:cNvCxnSpPr>
            <a:cxnSpLocks/>
          </p:cNvCxnSpPr>
          <p:nvPr/>
        </p:nvCxnSpPr>
        <p:spPr>
          <a:xfrm>
            <a:off x="5557326" y="4077072"/>
            <a:ext cx="33177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6319" y="641181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2116490" y="3315955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584" y="2480013"/>
            <a:ext cx="910694" cy="91069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37677"/>
              </p:ext>
            </p:extLst>
          </p:nvPr>
        </p:nvGraphicFramePr>
        <p:xfrm>
          <a:off x="3208258" y="1643394"/>
          <a:ext cx="6200838" cy="2291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val="3983049094"/>
                    </a:ext>
                  </a:extLst>
                </a:gridCol>
              </a:tblGrid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28673"/>
                  </a:ext>
                </a:extLst>
              </a:tr>
              <a:tr h="313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39259"/>
                  </a:ext>
                </a:extLst>
              </a:tr>
              <a:tr h="8494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해머에 우측 리프트의 레이저 포인터를 댄 후 양손 그립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15079"/>
                  </a:ext>
                </a:extLst>
              </a:tr>
              <a:tr h="642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4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5079" y="1566569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0BF8-DBA2-4EE6-A222-E14DFF0755B6}"/>
              </a:ext>
            </a:extLst>
          </p:cNvPr>
          <p:cNvSpPr txBox="1"/>
          <p:nvPr/>
        </p:nvSpPr>
        <p:spPr>
          <a:xfrm>
            <a:off x="8283795" y="210101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9D43C-E440-420D-84CC-F3ADF2AF80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146" y="4198359"/>
            <a:ext cx="4267915" cy="2291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A1108-991C-4796-BFC8-FA677F85D237}"/>
              </a:ext>
            </a:extLst>
          </p:cNvPr>
          <p:cNvSpPr/>
          <p:nvPr/>
        </p:nvSpPr>
        <p:spPr>
          <a:xfrm>
            <a:off x="-697318" y="62930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예상 플레이 시야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21" name="그림 20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757BADAB-F42D-47C5-A1F4-9BDBD76A0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5334740" y="4250245"/>
            <a:ext cx="4267915" cy="19502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87AE52-87FB-4DAA-AC12-36E2FE8E385A}"/>
              </a:ext>
            </a:extLst>
          </p:cNvPr>
          <p:cNvSpPr/>
          <p:nvPr/>
        </p:nvSpPr>
        <p:spPr>
          <a:xfrm>
            <a:off x="4237544" y="6299161"/>
            <a:ext cx="7560841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스냅 플레이 예시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47B707-2030-4C5E-9E38-C4815752C8F5}"/>
              </a:ext>
            </a:extLst>
          </p:cNvPr>
          <p:cNvCxnSpPr>
            <a:cxnSpLocks/>
          </p:cNvCxnSpPr>
          <p:nvPr/>
        </p:nvCxnSpPr>
        <p:spPr>
          <a:xfrm>
            <a:off x="6367442" y="3604359"/>
            <a:ext cx="0" cy="64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7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변경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929D8-C6B3-46D2-BECF-F01EBFCB62C8}"/>
              </a:ext>
            </a:extLst>
          </p:cNvPr>
          <p:cNvGrpSpPr/>
          <p:nvPr/>
        </p:nvGrpSpPr>
        <p:grpSpPr>
          <a:xfrm>
            <a:off x="5966768" y="4308688"/>
            <a:ext cx="3724434" cy="2420882"/>
            <a:chOff x="5571099" y="2750145"/>
            <a:chExt cx="3724434" cy="242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E005FE-01B9-4CB8-B65B-E53F0667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99" y="2750145"/>
              <a:ext cx="3724434" cy="24208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F3FC38-7269-4A34-B9D9-391FBCE5A74B}"/>
                </a:ext>
              </a:extLst>
            </p:cNvPr>
            <p:cNvSpPr/>
            <p:nvPr/>
          </p:nvSpPr>
          <p:spPr>
            <a:xfrm>
              <a:off x="6897662" y="3861048"/>
              <a:ext cx="215578" cy="188494"/>
            </a:xfrm>
            <a:prstGeom prst="rect">
              <a:avLst/>
            </a:prstGeom>
            <a:noFill/>
            <a:ln>
              <a:solidFill>
                <a:srgbClr val="DE2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484892"/>
              </p:ext>
            </p:extLst>
          </p:nvPr>
        </p:nvGraphicFramePr>
        <p:xfrm>
          <a:off x="1098106" y="1910140"/>
          <a:ext cx="7866509" cy="231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184887A-FE6C-4812-81A4-F13D7632D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" y="4308688"/>
            <a:ext cx="4398676" cy="231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55296-D0CF-489B-9796-493DDC04D968}"/>
              </a:ext>
            </a:extLst>
          </p:cNvPr>
          <p:cNvSpPr txBox="1"/>
          <p:nvPr/>
        </p:nvSpPr>
        <p:spPr>
          <a:xfrm>
            <a:off x="2432720" y="3229037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콜라이더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충돌 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783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97" y="1628880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 프로세스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55588" y="646619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D9F16A8-2171-42E6-BFD2-EE144CF9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271988"/>
              </p:ext>
            </p:extLst>
          </p:nvPr>
        </p:nvGraphicFramePr>
        <p:xfrm>
          <a:off x="777731" y="2374070"/>
          <a:ext cx="8459745" cy="3863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767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52627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548642" y="545694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0289" y="561883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소개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557922" y="5326119"/>
            <a:ext cx="7830223" cy="127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단위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 </a:t>
            </a:r>
            <a:r>
              <a: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당 </a:t>
            </a:r>
            <a:r>
              <a:rPr lang="en-US" altLang="ko-KR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3" name="직사각형 125"/>
          <p:cNvSpPr>
            <a:spLocks noChangeArrowheads="1"/>
          </p:cNvSpPr>
          <p:nvPr/>
        </p:nvSpPr>
        <p:spPr>
          <a:xfrm>
            <a:off x="5495244" y="1161286"/>
            <a:ext cx="408164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스테이지</a:t>
            </a:r>
            <a:endParaRPr lang="en-US" altLang="ko-KR" sz="20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19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14857" y="1676880"/>
            <a:ext cx="7830223" cy="4789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8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단위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1 </a:t>
            </a:r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유닛 당 </a:t>
            </a:r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</a:rPr>
              <a:t>5m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24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맵 크기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가로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80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(400m)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세로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160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(800m)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2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특징</a:t>
            </a:r>
            <a:endParaRPr lang="en-US" altLang="ko-KR" sz="24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포탄 유효 사거리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: 90m (18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권총 유효 사거리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: 30m (6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유닛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EF7EE-5AD9-446A-9291-BF5FB6B3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" y="787108"/>
            <a:ext cx="5114672" cy="60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534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472290" cy="6526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개요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조작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930" y="6428002"/>
            <a:ext cx="360040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게임 소개</a:t>
            </a:r>
            <a:endParaRPr lang="en-US" altLang="ko-KR" sz="3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/>
              <a:ea typeface="a고딕15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32" name="Oval 23"/>
          <p:cNvSpPr>
            <a:spLocks noChangeArrowheads="1"/>
          </p:cNvSpPr>
          <p:nvPr/>
        </p:nvSpPr>
        <p:spPr>
          <a:xfrm>
            <a:off x="344488" y="1666874"/>
            <a:ext cx="3600400" cy="3977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177047" y="5257881"/>
            <a:ext cx="4643470" cy="3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‘2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차 세계 대전</a:t>
            </a:r>
            <a:r>
              <a:rPr lang="en-US" altLang="ko-KR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’</a:t>
            </a:r>
            <a:r>
              <a:rPr lang="ko-KR" altLang="en-US" sz="1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/>
                <a:ea typeface="a고딕13"/>
                <a:cs typeface="+mj-cs"/>
              </a:rPr>
              <a:t>이라는 시대적 배경에 맞춘 컨셉</a:t>
            </a: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  <a:defRPr lang="ko-KR" altLang="en-US"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/>
                <a:ea typeface="a고딕13"/>
                <a:cs typeface="+mj-cs"/>
              </a:rPr>
              <a:t>캐릭터 컨셉 및 규격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/>
              <a:ea typeface="a고딕13"/>
              <a:cs typeface="+mj-cs"/>
            </a:endParaRPr>
          </a:p>
        </p:txBody>
      </p:sp>
      <p:pic>
        <p:nvPicPr>
          <p:cNvPr id="5" name="그림 4" descr="유니폼, 사람, 가장, 그룹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61760"/>
          <a:stretch>
            <a:fillRect/>
          </a:stretch>
        </p:blipFill>
        <p:spPr>
          <a:xfrm>
            <a:off x="668524" y="1560420"/>
            <a:ext cx="2952328" cy="3737160"/>
          </a:xfrm>
          <a:prstGeom prst="rect">
            <a:avLst/>
          </a:prstGeom>
        </p:spPr>
      </p:pic>
      <p:sp>
        <p:nvSpPr>
          <p:cNvPr id="12" name="슬라이드 번호 개체 틀 2"/>
          <p:cNvSpPr txBox="1"/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graphicFrame>
        <p:nvGraphicFramePr>
          <p:cNvPr id="13" name="표 5"/>
          <p:cNvGraphicFramePr>
            <a:graphicFrameLocks noGrp="1"/>
          </p:cNvGraphicFramePr>
          <p:nvPr/>
        </p:nvGraphicFramePr>
        <p:xfrm>
          <a:off x="4952999" y="1625997"/>
          <a:ext cx="4162062" cy="38490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8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규격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latin typeface="a고딕12"/>
                          <a:ea typeface="a고딕12"/>
                        </a:rPr>
                        <a:t>설정</a:t>
                      </a: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앉은 키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85cm (+-5)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캐릭터 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가로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40cm, 30cm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이동 속도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걷기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3.5km/h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달리기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18km/h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보폭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80cm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시야 각</a:t>
                      </a: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120 FOV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5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HP</a:t>
                      </a:r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/>
                          <a:ea typeface="a고딕12"/>
                        </a:rPr>
                        <a:t>1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/>
                        <a:ea typeface="a고딕12"/>
                      </a:endParaRPr>
                    </a:p>
                  </a:txBody>
                  <a:tcPr marL="81492" marR="81492" marT="40746" marB="4074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511809" y="5778817"/>
            <a:ext cx="4643470" cy="67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*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역할</a:t>
            </a: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,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아</a:t>
            </a: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/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적군에 관계 없이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r>
              <a:rPr lang="en-US" altLang="ko-KR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 </a:t>
            </a:r>
            <a:r>
              <a:rPr lang="ko-KR" altLang="en-US" sz="1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/>
                <a:ea typeface="a고딕13"/>
                <a:cs typeface="+mj-cs"/>
              </a:rPr>
              <a:t>모든 플레이어가 같은 규격을 가짐</a:t>
            </a:r>
            <a:endParaRPr lang="en-US" altLang="ko-KR" sz="1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  <a:cs typeface="+mj-cs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>
          <a:xfrm>
            <a:off x="5244338" y="5582595"/>
            <a:ext cx="716774" cy="987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1999" tIns="0" rIns="71999" bIns="0" anchor="ctr" anchorCtr="0">
            <a:noAutofit/>
          </a:bodyPr>
          <a:lstStyle/>
          <a:p>
            <a:pPr algn="ctr">
              <a:lnSpc>
                <a:spcPct val="114000"/>
              </a:lnSpc>
              <a:defRPr lang="ko-KR" altLang="en-US"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07444" y="5644168"/>
            <a:ext cx="589640" cy="8159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21084" y="5850269"/>
            <a:ext cx="4953000" cy="4248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80134" algn="l"/>
                <a:tab pos="1710213" algn="l"/>
              </a:tabLst>
              <a:defRPr lang="ko-KR"/>
            </a:pP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/>
              <a:ea typeface="a고딕13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1E3D4-FB02-48C4-808A-D2751E1ACC98}"/>
              </a:ext>
            </a:extLst>
          </p:cNvPr>
          <p:cNvSpPr/>
          <p:nvPr/>
        </p:nvSpPr>
        <p:spPr>
          <a:xfrm>
            <a:off x="-1519559" y="5634419"/>
            <a:ext cx="756084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현황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메인 엔진 구현 中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66985-DB7E-4740-A1A5-82B492684D4D}"/>
              </a:ext>
            </a:extLst>
          </p:cNvPr>
          <p:cNvSpPr txBox="1"/>
          <p:nvPr/>
        </p:nvSpPr>
        <p:spPr>
          <a:xfrm>
            <a:off x="4160315" y="1269237"/>
            <a:ext cx="1585370" cy="2884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컨셉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F035674D-38D5-450F-A5AE-E9B7975F1FE7}"/>
              </a:ext>
            </a:extLst>
          </p:cNvPr>
          <p:cNvSpPr txBox="1">
            <a:spLocks/>
          </p:cNvSpPr>
          <p:nvPr/>
        </p:nvSpPr>
        <p:spPr>
          <a:xfrm>
            <a:off x="12597684" y="6028708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AFFD-23B4-488D-BF2A-5CAC5D20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97" y="1596317"/>
            <a:ext cx="6493804" cy="39550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647C-2B33-40B0-A116-D2745383D17D}"/>
              </a:ext>
            </a:extLst>
          </p:cNvPr>
          <p:cNvSpPr/>
          <p:nvPr/>
        </p:nvSpPr>
        <p:spPr>
          <a:xfrm>
            <a:off x="2792760" y="5301196"/>
            <a:ext cx="7560840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탱크 내부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메인 엔진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적재물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등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오브젝트 애니메이션 스크립트 구성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24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1999523"/>
            <a:ext cx="2694305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1313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7" t="6105" r="1297" b="65492"/>
          <a:stretch/>
        </p:blipFill>
        <p:spPr>
          <a:xfrm>
            <a:off x="524153" y="1699443"/>
            <a:ext cx="2479830" cy="1420349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14" y="2003158"/>
            <a:ext cx="2451838" cy="2073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1994189"/>
            <a:ext cx="2541441" cy="2082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2910" r="48546" b="7839"/>
          <a:stretch/>
        </p:blipFill>
        <p:spPr>
          <a:xfrm>
            <a:off x="3836744" y="1699443"/>
            <a:ext cx="2169850" cy="1404661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5286" r="44475" b="64714"/>
          <a:stretch/>
        </p:blipFill>
        <p:spPr>
          <a:xfrm>
            <a:off x="6825208" y="1699443"/>
            <a:ext cx="2293842" cy="1440613"/>
          </a:xfrm>
          <a:prstGeom prst="rect">
            <a:avLst/>
          </a:prstGeom>
        </p:spPr>
      </p:pic>
      <p:sp>
        <p:nvSpPr>
          <p:cNvPr id="23" name="Oval 23">
            <a:extLst>
              <a:ext uri="{FF2B5EF4-FFF2-40B4-BE49-F238E27FC236}">
                <a16:creationId xmlns:a16="http://schemas.microsoft.com/office/drawing/2014/main" id="{D87703F0-8220-421E-A551-F2188DE9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37" y="4562555"/>
            <a:ext cx="2694305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C60EDF27-2112-4BD4-8ACA-3692B8B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733" y="4562555"/>
            <a:ext cx="2434920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9" name="그림 28" descr="무기, 총이(가) 표시된 사진&#10;&#10;자동 생성된 설명">
            <a:extLst>
              <a:ext uri="{FF2B5EF4-FFF2-40B4-BE49-F238E27FC236}">
                <a16:creationId xmlns:a16="http://schemas.microsoft.com/office/drawing/2014/main" id="{A62C15E6-2854-4FB4-8615-49A89A74F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509120"/>
            <a:ext cx="1754266" cy="13572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BF37F7-17AD-4AFD-80D2-F50BEBF9A37E}"/>
              </a:ext>
            </a:extLst>
          </p:cNvPr>
          <p:cNvSpPr/>
          <p:nvPr/>
        </p:nvSpPr>
        <p:spPr>
          <a:xfrm>
            <a:off x="4010274" y="4437232"/>
            <a:ext cx="1827837" cy="1416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나이프이(가) 표시된 사진&#10;&#10;자동 생성된 설명">
            <a:extLst>
              <a:ext uri="{FF2B5EF4-FFF2-40B4-BE49-F238E27FC236}">
                <a16:creationId xmlns:a16="http://schemas.microsoft.com/office/drawing/2014/main" id="{3EB21613-C130-451E-A91B-696BA635F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3" y="4543145"/>
            <a:ext cx="1241873" cy="1187879"/>
          </a:xfrm>
          <a:prstGeom prst="rect">
            <a:avLst/>
          </a:prstGeom>
        </p:spPr>
      </p:pic>
      <p:sp>
        <p:nvSpPr>
          <p:cNvPr id="33" name="Oval 23">
            <a:extLst>
              <a:ext uri="{FF2B5EF4-FFF2-40B4-BE49-F238E27FC236}">
                <a16:creationId xmlns:a16="http://schemas.microsoft.com/office/drawing/2014/main" id="{BA8E04C0-A321-4E08-993C-EEB1C015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197" y="4541002"/>
            <a:ext cx="2541441" cy="1997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5CF0BA3-74B6-41B6-850D-5B37AF9A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225" y="4454147"/>
            <a:ext cx="2012037" cy="13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AA176-F20A-444F-8FBC-00D17AE6E7BF}"/>
              </a:ext>
            </a:extLst>
          </p:cNvPr>
          <p:cNvSpPr/>
          <p:nvPr/>
        </p:nvSpPr>
        <p:spPr>
          <a:xfrm>
            <a:off x="-2151044" y="3119800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5A7C09-EA10-4169-A54A-7A3C132ECE8D}"/>
              </a:ext>
            </a:extLst>
          </p:cNvPr>
          <p:cNvSpPr/>
          <p:nvPr/>
        </p:nvSpPr>
        <p:spPr>
          <a:xfrm>
            <a:off x="4088904" y="3093447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0F942-42BE-4F90-B206-C42FA3290D33}"/>
              </a:ext>
            </a:extLst>
          </p:cNvPr>
          <p:cNvSpPr/>
          <p:nvPr/>
        </p:nvSpPr>
        <p:spPr>
          <a:xfrm>
            <a:off x="1028431" y="3094779"/>
            <a:ext cx="7830223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0EE966-6AAF-45FB-A6FB-BA9F1C7896B2}"/>
              </a:ext>
            </a:extLst>
          </p:cNvPr>
          <p:cNvSpPr/>
          <p:nvPr/>
        </p:nvSpPr>
        <p:spPr>
          <a:xfrm>
            <a:off x="-2131753" y="5889735"/>
            <a:ext cx="7830223" cy="667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779A02-5AC4-4D84-A835-EA9CE25D4082}"/>
              </a:ext>
            </a:extLst>
          </p:cNvPr>
          <p:cNvSpPr/>
          <p:nvPr/>
        </p:nvSpPr>
        <p:spPr>
          <a:xfrm>
            <a:off x="1055069" y="5897101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7B12C6-A49A-4A40-A390-F89DD6F8B62F}"/>
              </a:ext>
            </a:extLst>
          </p:cNvPr>
          <p:cNvSpPr/>
          <p:nvPr/>
        </p:nvSpPr>
        <p:spPr>
          <a:xfrm>
            <a:off x="4088904" y="5877272"/>
            <a:ext cx="7830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297567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BBC3C-4323-4A17-B428-8061E6D048F8}"/>
              </a:ext>
            </a:extLst>
          </p:cNvPr>
          <p:cNvSpPr/>
          <p:nvPr/>
        </p:nvSpPr>
        <p:spPr>
          <a:xfrm>
            <a:off x="3792950" y="2229800"/>
            <a:ext cx="7830223" cy="305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(595cm)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(315cm)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설정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66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2D2E240-9C78-460D-94F2-BF018AE1D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49339"/>
              </p:ext>
            </p:extLst>
          </p:nvPr>
        </p:nvGraphicFramePr>
        <p:xfrm>
          <a:off x="6396209" y="4889767"/>
          <a:ext cx="2985283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945">
                  <a:extLst>
                    <a:ext uri="{9D8B030D-6E8A-4147-A177-3AD203B41FA5}">
                      <a16:colId xmlns:a16="http://schemas.microsoft.com/office/drawing/2014/main" val="3274300770"/>
                    </a:ext>
                  </a:extLst>
                </a:gridCol>
                <a:gridCol w="2141338">
                  <a:extLst>
                    <a:ext uri="{9D8B030D-6E8A-4147-A177-3AD203B41FA5}">
                      <a16:colId xmlns:a16="http://schemas.microsoft.com/office/drawing/2014/main" val="4076978884"/>
                    </a:ext>
                  </a:extLst>
                </a:gridCol>
              </a:tblGrid>
              <a:tr h="22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33595"/>
                  </a:ext>
                </a:extLst>
              </a:tr>
              <a:tr h="529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HP</a:t>
                      </a:r>
                      <a:endParaRPr lang="ko-KR" altLang="en-US" sz="14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실드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개념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우선 순위로 깎임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N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초마다 </a:t>
                      </a:r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++</a:t>
                      </a:r>
                      <a:endParaRPr lang="ko-KR" altLang="en-US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052365"/>
                  </a:ext>
                </a:extLst>
              </a:tr>
              <a:tr h="529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내구도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Hp&lt;=0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 되면 깎임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이하 시 정차</a:t>
                      </a:r>
                      <a:endParaRPr lang="en-US" altLang="ko-KR" sz="14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이하 시 폭파</a:t>
                      </a:r>
                      <a:r>
                        <a:rPr lang="en-US" altLang="ko-KR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오버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58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8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43212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/>
          <a:stretch/>
        </p:blipFill>
        <p:spPr>
          <a:xfrm>
            <a:off x="7759" y="2270846"/>
            <a:ext cx="4720310" cy="24542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FC039-98AB-49A2-A8FC-0B2EAA313EDA}"/>
              </a:ext>
            </a:extLst>
          </p:cNvPr>
          <p:cNvSpPr/>
          <p:nvPr/>
        </p:nvSpPr>
        <p:spPr>
          <a:xfrm>
            <a:off x="-1573425" y="468964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AF59-2A28-4F0C-8260-35B9CCD40C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11437"/>
          <a:stretch/>
        </p:blipFill>
        <p:spPr>
          <a:xfrm>
            <a:off x="4659300" y="4332295"/>
            <a:ext cx="5046675" cy="23544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7F6D9-C8C8-412F-97D2-1CD759B920D2}"/>
              </a:ext>
            </a:extLst>
          </p:cNvPr>
          <p:cNvSpPr/>
          <p:nvPr/>
        </p:nvSpPr>
        <p:spPr>
          <a:xfrm>
            <a:off x="3449177" y="4038472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91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060" y="6388756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A223DD-BF83-4FE0-B02E-0C6806EF96DA}"/>
              </a:ext>
            </a:extLst>
          </p:cNvPr>
          <p:cNvSpPr/>
          <p:nvPr/>
        </p:nvSpPr>
        <p:spPr>
          <a:xfrm>
            <a:off x="1029497" y="6326665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진행 현황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30431-5005-4151-ABAA-6BD0E7E24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2273956"/>
            <a:ext cx="571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39913" y="647473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85645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601DE-8CD4-4B33-B2E9-DA985D0B63D3}"/>
              </a:ext>
            </a:extLst>
          </p:cNvPr>
          <p:cNvSpPr/>
          <p:nvPr/>
        </p:nvSpPr>
        <p:spPr>
          <a:xfrm>
            <a:off x="-1959768" y="215922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1895" y="6432599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z="800" smtClean="0"/>
              <a:pPr/>
              <a:t>27</a:t>
            </a:fld>
            <a:endParaRPr lang="ko-KR" altLang="en-US" sz="800"/>
          </a:p>
        </p:txBody>
      </p:sp>
      <p:sp>
        <p:nvSpPr>
          <p:cNvPr id="11" name="직사각형 125">
            <a:extLst>
              <a:ext uri="{FF2B5EF4-FFF2-40B4-BE49-F238E27FC236}">
                <a16:creationId xmlns:a16="http://schemas.microsoft.com/office/drawing/2014/main" id="{EA7363F8-7142-482F-87A8-232C2B3A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262473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AFC4FD-B2CE-425D-91BD-C23742C1521C}"/>
              </a:ext>
            </a:extLst>
          </p:cNvPr>
          <p:cNvSpPr/>
          <p:nvPr/>
        </p:nvSpPr>
        <p:spPr>
          <a:xfrm>
            <a:off x="547638" y="2981644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15" name="그림 1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EEB8C714-9953-4C45-B2B5-3A45D3EAD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50" y="2329841"/>
            <a:ext cx="2612414" cy="1509869"/>
          </a:xfrm>
          <a:prstGeom prst="rect">
            <a:avLst/>
          </a:prstGeom>
        </p:spPr>
      </p:pic>
      <p:pic>
        <p:nvPicPr>
          <p:cNvPr id="19" name="그림 18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id="{BEBE96EA-CBDE-455B-86E6-76F1236F8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22" y="2329841"/>
            <a:ext cx="2696685" cy="1509869"/>
          </a:xfrm>
          <a:prstGeom prst="rect">
            <a:avLst/>
          </a:prstGeom>
        </p:spPr>
      </p:pic>
      <p:sp>
        <p:nvSpPr>
          <p:cNvPr id="22" name="직사각형 125">
            <a:extLst>
              <a:ext uri="{FF2B5EF4-FFF2-40B4-BE49-F238E27FC236}">
                <a16:creationId xmlns:a16="http://schemas.microsoft.com/office/drawing/2014/main" id="{4923528E-0AD0-43FA-8230-92E5BD9D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4048227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E2194-FE91-49B9-A18B-4FB5551C52C9}"/>
              </a:ext>
            </a:extLst>
          </p:cNvPr>
          <p:cNvSpPr/>
          <p:nvPr/>
        </p:nvSpPr>
        <p:spPr>
          <a:xfrm>
            <a:off x="488504" y="4428651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고장나 버린 엔진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5" name="직사각형 125">
            <a:extLst>
              <a:ext uri="{FF2B5EF4-FFF2-40B4-BE49-F238E27FC236}">
                <a16:creationId xmlns:a16="http://schemas.microsoft.com/office/drawing/2014/main" id="{696A31B8-BD59-4B3B-BEFD-6CC9A7CB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5025668"/>
            <a:ext cx="264564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시작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6FC49A-4E9D-40BA-914F-59C8265062AB}"/>
              </a:ext>
            </a:extLst>
          </p:cNvPr>
          <p:cNvSpPr/>
          <p:nvPr/>
        </p:nvSpPr>
        <p:spPr>
          <a:xfrm>
            <a:off x="560511" y="5453182"/>
            <a:ext cx="7830223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F65734-F246-4C8E-A973-F8CFBC973E0E}"/>
              </a:ext>
            </a:extLst>
          </p:cNvPr>
          <p:cNvGrpSpPr/>
          <p:nvPr/>
        </p:nvGrpSpPr>
        <p:grpSpPr>
          <a:xfrm>
            <a:off x="5325718" y="4576384"/>
            <a:ext cx="4086943" cy="2084837"/>
            <a:chOff x="794184" y="2124933"/>
            <a:chExt cx="8182232" cy="4173932"/>
          </a:xfrm>
        </p:grpSpPr>
        <p:pic>
          <p:nvPicPr>
            <p:cNvPr id="29" name="Picture 2" descr="C:\Users\uswr\Desktop\근현대사과제\KakaoTalk_20200103_233745615.jpg">
              <a:extLst>
                <a:ext uri="{FF2B5EF4-FFF2-40B4-BE49-F238E27FC236}">
                  <a16:creationId xmlns:a16="http://schemas.microsoft.com/office/drawing/2014/main" id="{86FFCA1D-E02B-4A24-9241-B0655BEB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4184" y="2124933"/>
              <a:ext cx="3787642" cy="1972810"/>
            </a:xfrm>
            <a:prstGeom prst="rect">
              <a:avLst/>
            </a:prstGeom>
            <a:noFill/>
          </p:spPr>
        </p:pic>
        <p:pic>
          <p:nvPicPr>
            <p:cNvPr id="30" name="Picture 2" descr="C:\Users\uswr\Desktop\근현대사과제\KakaoTalk_20200103_233757863.jpg">
              <a:extLst>
                <a:ext uri="{FF2B5EF4-FFF2-40B4-BE49-F238E27FC236}">
                  <a16:creationId xmlns:a16="http://schemas.microsoft.com/office/drawing/2014/main" id="{F0E7A01A-1315-4111-BFE7-00ECBBE5E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43638" y="2124933"/>
              <a:ext cx="3632778" cy="1967330"/>
            </a:xfrm>
            <a:prstGeom prst="rect">
              <a:avLst/>
            </a:prstGeom>
            <a:noFill/>
          </p:spPr>
        </p:pic>
        <p:pic>
          <p:nvPicPr>
            <p:cNvPr id="31" name="Picture 2" descr="C:\Users\uswr\Desktop\근현대사과제\KakaoTalk_20200103_233859081.jpg">
              <a:extLst>
                <a:ext uri="{FF2B5EF4-FFF2-40B4-BE49-F238E27FC236}">
                  <a16:creationId xmlns:a16="http://schemas.microsoft.com/office/drawing/2014/main" id="{757E5994-E0E4-4EF9-A6E6-2A16AE727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1824" y="4258231"/>
              <a:ext cx="3787642" cy="1941778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EDA3E88-4992-4AAD-8D75-A2A98B53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638" y="4238595"/>
              <a:ext cx="3632778" cy="2060270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A1E0BB-D4CB-4F38-8445-5E48E5296DC8}"/>
              </a:ext>
            </a:extLst>
          </p:cNvPr>
          <p:cNvCxnSpPr>
            <a:stCxn id="11" idx="3"/>
          </p:cNvCxnSpPr>
          <p:nvPr/>
        </p:nvCxnSpPr>
        <p:spPr>
          <a:xfrm flipV="1">
            <a:off x="3206159" y="2778625"/>
            <a:ext cx="890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D64768-D5F4-4C8B-A7EA-64F7AA6CA45F}"/>
              </a:ext>
            </a:extLst>
          </p:cNvPr>
          <p:cNvCxnSpPr>
            <a:stCxn id="25" idx="3"/>
          </p:cNvCxnSpPr>
          <p:nvPr/>
        </p:nvCxnSpPr>
        <p:spPr>
          <a:xfrm flipV="1">
            <a:off x="3206159" y="5179556"/>
            <a:ext cx="2119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7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22803"/>
              </p:ext>
            </p:extLst>
          </p:nvPr>
        </p:nvGraphicFramePr>
        <p:xfrm>
          <a:off x="3512841" y="2143116"/>
          <a:ext cx="5852482" cy="4261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플레이 타임으로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피로감을 덜 느끼는가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 능력이 게임 승패의 </a:t>
                      </a:r>
                      <a:endParaRPr lang="en-US" altLang="ko-KR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중요 요인이 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001" y="6405058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8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1472" y="6361008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3342368" y="1768881"/>
            <a:ext cx="5958015" cy="2525952"/>
            <a:chOff x="5907070" y="2983059"/>
            <a:chExt cx="3094677" cy="2525952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Unity3D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 개발 능력 함양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컨트롤러로 즐길 수 있는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레이마칭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기법을 이용한 볼륨 렌더링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CD19C-FA1D-4724-9C17-0CC50A1D01B6}"/>
              </a:ext>
            </a:extLst>
          </p:cNvPr>
          <p:cNvGrpSpPr/>
          <p:nvPr/>
        </p:nvGrpSpPr>
        <p:grpSpPr>
          <a:xfrm>
            <a:off x="3366418" y="4500211"/>
            <a:ext cx="5958015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이용한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랭킹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8678" y="642197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</a:t>
            </a:fld>
            <a:endParaRPr lang="ko-KR" altLang="en-US"/>
          </a:p>
        </p:txBody>
      </p:sp>
      <p:pic>
        <p:nvPicPr>
          <p:cNvPr id="13" name="그림 12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id="{06CF5666-98D6-404F-9A00-537ED998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" y="1768881"/>
            <a:ext cx="2519655" cy="4479387"/>
          </a:xfrm>
          <a:prstGeom prst="rect">
            <a:avLst/>
          </a:prstGeom>
        </p:spPr>
      </p:pic>
      <p:sp>
        <p:nvSpPr>
          <p:cNvPr id="14" name="직사각형 125">
            <a:extLst>
              <a:ext uri="{FF2B5EF4-FFF2-40B4-BE49-F238E27FC236}">
                <a16:creationId xmlns:a16="http://schemas.microsoft.com/office/drawing/2014/main" id="{DE0C647C-DBD3-4304-9839-BF2D28EA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</p:spTree>
    <p:extLst>
      <p:ext uri="{BB962C8B-B14F-4D97-AF65-F5344CB8AC3E}">
        <p14:creationId xmlns:p14="http://schemas.microsoft.com/office/powerpoint/2010/main" val="398568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424608" y="489068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752671" y="1040275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467472" y="6570242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7293"/>
              </p:ext>
            </p:extLst>
          </p:nvPr>
        </p:nvGraphicFramePr>
        <p:xfrm>
          <a:off x="244486" y="1380390"/>
          <a:ext cx="9449047" cy="14033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095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4018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228365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605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60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 네트워크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39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-1971763" y="1054269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팀장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48CDCEF-1EFA-4502-B4A7-79056D6C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8552"/>
              </p:ext>
            </p:extLst>
          </p:nvPr>
        </p:nvGraphicFramePr>
        <p:xfrm>
          <a:off x="256481" y="3377069"/>
          <a:ext cx="9440824" cy="13596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2103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1782891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32145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2122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27811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 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공부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A7CE9B-8CF6-473A-8DA3-9C9473E0A0CA}"/>
              </a:ext>
            </a:extLst>
          </p:cNvPr>
          <p:cNvSpPr txBox="1"/>
          <p:nvPr/>
        </p:nvSpPr>
        <p:spPr>
          <a:xfrm>
            <a:off x="-2535832" y="30293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BA7B1-1EB5-40A5-BDFA-6E9327EFB143}"/>
              </a:ext>
            </a:extLst>
          </p:cNvPr>
          <p:cNvSpPr txBox="1"/>
          <p:nvPr/>
        </p:nvSpPr>
        <p:spPr>
          <a:xfrm>
            <a:off x="-2751856" y="48815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5A3ED01-C91D-4F00-9E3F-73171E23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46261"/>
              </p:ext>
            </p:extLst>
          </p:nvPr>
        </p:nvGraphicFramePr>
        <p:xfrm>
          <a:off x="256482" y="5229200"/>
          <a:ext cx="9449046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259">
                  <a:extLst>
                    <a:ext uri="{9D8B030D-6E8A-4147-A177-3AD203B41FA5}">
                      <a16:colId xmlns:a16="http://schemas.microsoft.com/office/drawing/2014/main" val="2536980848"/>
                    </a:ext>
                  </a:extLst>
                </a:gridCol>
                <a:gridCol w="2641946">
                  <a:extLst>
                    <a:ext uri="{9D8B030D-6E8A-4147-A177-3AD203B41FA5}">
                      <a16:colId xmlns:a16="http://schemas.microsoft.com/office/drawing/2014/main" val="1007699763"/>
                    </a:ext>
                  </a:extLst>
                </a:gridCol>
                <a:gridCol w="2821507">
                  <a:extLst>
                    <a:ext uri="{9D8B030D-6E8A-4147-A177-3AD203B41FA5}">
                      <a16:colId xmlns:a16="http://schemas.microsoft.com/office/drawing/2014/main" val="3573529193"/>
                    </a:ext>
                  </a:extLst>
                </a:gridCol>
                <a:gridCol w="3024334">
                  <a:extLst>
                    <a:ext uri="{9D8B030D-6E8A-4147-A177-3AD203B41FA5}">
                      <a16:colId xmlns:a16="http://schemas.microsoft.com/office/drawing/2014/main" val="1876141592"/>
                    </a:ext>
                  </a:extLst>
                </a:gridCol>
              </a:tblGrid>
              <a:tr h="1837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9208"/>
                  </a:ext>
                </a:extLst>
              </a:tr>
              <a:tr h="245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90825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와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게임 개발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351500"/>
                  </a:ext>
                </a:extLst>
              </a:tr>
              <a:tr h="204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유니티 네트워크 게임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1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90860" y="640516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47ABFDB-6884-437F-8559-6057E5A27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93365"/>
              </p:ext>
            </p:extLst>
          </p:nvPr>
        </p:nvGraphicFramePr>
        <p:xfrm>
          <a:off x="444665" y="1556792"/>
          <a:ext cx="900100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37139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14715879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795358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139176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300787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5701219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389446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5259093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043267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2900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5811"/>
                  </a:ext>
                </a:extLst>
              </a:tr>
              <a:tr h="2049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</a:t>
                      </a:r>
                      <a:r>
                        <a:rPr lang="ko-KR" altLang="en-US" sz="10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텍스쳐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7064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2099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 제작 및 기능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18234"/>
                  </a:ext>
                </a:extLst>
              </a:tr>
              <a:tr h="20491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527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 렌더링 파이프라인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13457"/>
                  </a:ext>
                </a:extLst>
              </a:tr>
              <a:tr h="19777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 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2867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</a:t>
                      </a:r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 및 처리 로직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926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36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8145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 UI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42627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91463"/>
                  </a:ext>
                </a:extLst>
              </a:tr>
              <a:tr h="1977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endParaRPr lang="en-US" altLang="ko-KR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r>
                        <a:rPr lang="en-US" altLang="ko-KR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100" b="1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50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통신 처리 및 동기화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5558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30073"/>
                  </a:ext>
                </a:extLst>
              </a:tr>
              <a:tr h="1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4041"/>
                  </a:ext>
                </a:extLst>
              </a:tr>
              <a:tr h="19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0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57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3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en-US" altLang="ko-KR" sz="6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/>
                <a:ea typeface="a고딕15"/>
                <a:cs typeface="+mj-cs"/>
              </a:rPr>
              <a:t>QnA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2020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  <a:latin typeface="a고딕13"/>
                <a:ea typeface="a고딕13"/>
              </a:rPr>
              <a:t>종합 설계 기획 발표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 altLang="ko-KR"/>
              <a:pPr lvl="0">
                <a:defRPr lang="ko-KR" altLang="en-US"/>
              </a:pPr>
              <a:t>33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Unity3D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064568" y="2979078"/>
            <a:ext cx="758511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프레임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레이트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드랍 방지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(LWRP)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사용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로우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폴리곤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-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사실적인 그래픽 렌더링에 특화된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Unreal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Unity3D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사용이 적합하다고 판단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유니티 사용 목적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064568" y="4516683"/>
            <a:ext cx="7585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환경의 특성에 맞춰 프레임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레이트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면에서 최대 효율을 뽑아낸다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3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130B5-1685-4364-ADAD-867A250213DE}"/>
              </a:ext>
            </a:extLst>
          </p:cNvPr>
          <p:cNvSpPr/>
          <p:nvPr/>
        </p:nvSpPr>
        <p:spPr>
          <a:xfrm>
            <a:off x="1160445" y="2176659"/>
            <a:ext cx="758511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Unity2018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부터 지원되는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Scriptable Render Pipeline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기능을 이용하여 렌더링 루프를 커스터마이징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6BFD4A3B-5571-475F-82FE-C1ED999E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61" y="1754630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SRP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160445" y="2809705"/>
            <a:ext cx="7585110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성능에 민감한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환경에 맞춰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멀티 패스 멀티 라이트가 아닌 싱글 패스 멀티 라이트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즉 경량 파이프 라인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사용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DDC0D19E-3633-47C0-AA50-7874275C658A}"/>
              </a:ext>
            </a:extLst>
          </p:cNvPr>
          <p:cNvSpPr txBox="1">
            <a:spLocks/>
          </p:cNvSpPr>
          <p:nvPr/>
        </p:nvSpPr>
        <p:spPr>
          <a:xfrm>
            <a:off x="9223020" y="8617721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900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618F4-6259-49AD-B6FE-92A2ADEB1E4B}"/>
              </a:ext>
            </a:extLst>
          </p:cNvPr>
          <p:cNvSpPr/>
          <p:nvPr/>
        </p:nvSpPr>
        <p:spPr>
          <a:xfrm>
            <a:off x="774580" y="4293898"/>
            <a:ext cx="8041025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차원 화면에 픽셀 하나하나에 광선을 쏘고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광선에 위치되는 모든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voxel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의 색상을 합하여 픽셀을 나타낸다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262DC-D724-40FC-A4FB-38DC789CF8A7}"/>
              </a:ext>
            </a:extLst>
          </p:cNvPr>
          <p:cNvSpPr/>
          <p:nvPr/>
        </p:nvSpPr>
        <p:spPr>
          <a:xfrm>
            <a:off x="3728864" y="5279429"/>
            <a:ext cx="7585110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구름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 구현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 효율 증가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(CPU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파티클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대신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GPU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연산되는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볼륨 렌더링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pic>
        <p:nvPicPr>
          <p:cNvPr id="22" name="그림 21" descr="남자이(가) 표시된 사진&#10;&#10;자동 생성된 설명">
            <a:extLst>
              <a:ext uri="{FF2B5EF4-FFF2-40B4-BE49-F238E27FC236}">
                <a16:creationId xmlns:a16="http://schemas.microsoft.com/office/drawing/2014/main" id="{611AEC32-028D-43EA-832B-17DAA018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" y="5190093"/>
            <a:ext cx="1979564" cy="14268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DB16FD-2CD9-4A48-8E9B-C59312CEF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01" y="5472448"/>
            <a:ext cx="3345263" cy="1127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49D708-9F12-4AA7-8D14-5BB2E35E05EE}"/>
              </a:ext>
            </a:extLst>
          </p:cNvPr>
          <p:cNvSpPr txBox="1"/>
          <p:nvPr/>
        </p:nvSpPr>
        <p:spPr>
          <a:xfrm>
            <a:off x="208260" y="6502494"/>
            <a:ext cx="415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이미지 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a very simple volume rendering implementation with 3D textures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논문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FBBF7E-1855-49B1-B193-34B4CFAF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293" y="5230532"/>
            <a:ext cx="906895" cy="860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E2B4B0-3382-436C-B242-BA7F7A9854A9}"/>
              </a:ext>
            </a:extLst>
          </p:cNvPr>
          <p:cNvSpPr txBox="1"/>
          <p:nvPr/>
        </p:nvSpPr>
        <p:spPr>
          <a:xfrm>
            <a:off x="9100602" y="5380514"/>
            <a:ext cx="4154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진행 현황</a:t>
            </a:r>
          </a:p>
        </p:txBody>
      </p:sp>
      <p:pic>
        <p:nvPicPr>
          <p:cNvPr id="29" name="그림 28" descr="교통, 빨간색, 옅은, 사진이(가) 표시된 사진&#10;&#10;자동 생성된 설명">
            <a:extLst>
              <a:ext uri="{FF2B5EF4-FFF2-40B4-BE49-F238E27FC236}">
                <a16:creationId xmlns:a16="http://schemas.microsoft.com/office/drawing/2014/main" id="{B8B5BFD2-6F71-4144-93EB-1EBBB9165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61" y="4206795"/>
            <a:ext cx="1777143" cy="942634"/>
          </a:xfrm>
          <a:prstGeom prst="rect">
            <a:avLst/>
          </a:prstGeom>
        </p:spPr>
      </p:pic>
      <p:sp>
        <p:nvSpPr>
          <p:cNvPr id="30" name="직사각형 125">
            <a:extLst>
              <a:ext uri="{FF2B5EF4-FFF2-40B4-BE49-F238E27FC236}">
                <a16:creationId xmlns:a16="http://schemas.microsoft.com/office/drawing/2014/main" id="{A637CCB1-7206-4858-8A9B-3B95C226B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690" y="3850345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레이마칭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059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0FF02C-D9AC-408C-968B-0A6A5531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2" y="125065"/>
            <a:ext cx="9906000" cy="4393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BAE3DB-7A87-480B-B4B5-7F178352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" y="3446725"/>
            <a:ext cx="9906000" cy="422045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FEBE4B5-4D20-4E4C-B2BC-C207484B9BA5}"/>
              </a:ext>
            </a:extLst>
          </p:cNvPr>
          <p:cNvSpPr/>
          <p:nvPr/>
        </p:nvSpPr>
        <p:spPr>
          <a:xfrm>
            <a:off x="632520" y="268833"/>
            <a:ext cx="540060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5A38F9-7840-42A9-BA4D-0150A4420A38}"/>
              </a:ext>
            </a:extLst>
          </p:cNvPr>
          <p:cNvSpPr/>
          <p:nvPr/>
        </p:nvSpPr>
        <p:spPr>
          <a:xfrm>
            <a:off x="704528" y="3588080"/>
            <a:ext cx="540060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4B727-9898-46E0-9FB6-EC1311EE2A90}"/>
              </a:ext>
            </a:extLst>
          </p:cNvPr>
          <p:cNvSpPr/>
          <p:nvPr/>
        </p:nvSpPr>
        <p:spPr>
          <a:xfrm>
            <a:off x="9292" y="413328"/>
            <a:ext cx="758511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D1B093-0837-40F7-B4A4-B430315BB32D}"/>
              </a:ext>
            </a:extLst>
          </p:cNvPr>
          <p:cNvSpPr/>
          <p:nvPr/>
        </p:nvSpPr>
        <p:spPr>
          <a:xfrm>
            <a:off x="15983" y="3748312"/>
            <a:ext cx="758511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LWRP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E559-8CF3-4EC8-956E-2CE81840D62A}"/>
              </a:ext>
            </a:extLst>
          </p:cNvPr>
          <p:cNvSpPr txBox="1"/>
          <p:nvPr/>
        </p:nvSpPr>
        <p:spPr>
          <a:xfrm>
            <a:off x="2468724" y="1844824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9A4383-7A7E-4845-818E-5732B5A905F5}"/>
              </a:ext>
            </a:extLst>
          </p:cNvPr>
          <p:cNvSpPr/>
          <p:nvPr/>
        </p:nvSpPr>
        <p:spPr>
          <a:xfrm>
            <a:off x="3297555" y="5322370"/>
            <a:ext cx="3636404" cy="173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&lt;</a:t>
            </a:r>
            <a:r>
              <a:rPr lang="en-US" altLang="ko-KR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Lwrp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적용 시 바뀌는 점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&gt;</a:t>
            </a:r>
          </a:p>
          <a:p>
            <a:pPr algn="ctr"/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싱글 패스 포워드 렌더링</a:t>
            </a:r>
          </a:p>
          <a:p>
            <a:pPr algn="ct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GI(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전역라이트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계산을 실시간으로 하지 않음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하나의 그림자 캐스터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모션백터를 지원하지 않음</a:t>
            </a:r>
          </a:p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포스트 </a:t>
            </a:r>
            <a:r>
              <a:rPr lang="en-US" altLang="ko-KR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fx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(TAA,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모션블러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,SSR)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등을 지원하지 않음</a:t>
            </a:r>
          </a:p>
        </p:txBody>
      </p:sp>
    </p:spTree>
    <p:extLst>
      <p:ext uri="{BB962C8B-B14F-4D97-AF65-F5344CB8AC3E}">
        <p14:creationId xmlns:p14="http://schemas.microsoft.com/office/powerpoint/2010/main" val="171890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9911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872F8-E522-4C09-B1EF-3A1F81DA40F1}"/>
              </a:ext>
            </a:extLst>
          </p:cNvPr>
          <p:cNvSpPr txBox="1"/>
          <p:nvPr/>
        </p:nvSpPr>
        <p:spPr>
          <a:xfrm>
            <a:off x="3395840" y="1263129"/>
            <a:ext cx="3097538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데이터베이스 및 네트워킹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FE0C9-C865-4A83-9C50-0B511BAAF652}"/>
              </a:ext>
            </a:extLst>
          </p:cNvPr>
          <p:cNvSpPr/>
          <p:nvPr/>
        </p:nvSpPr>
        <p:spPr>
          <a:xfrm>
            <a:off x="1140262" y="4600260"/>
            <a:ext cx="7585110" cy="148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 인원이 최대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인임을 고려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효율적인 측면에서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Overlapped IO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모델 선택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위치 및 애니메이션 동기화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상호작용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EC5A92E9-E272-4484-9950-B5F0E90C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81" y="1613954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 시스템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1" name="직사각형 125">
            <a:extLst>
              <a:ext uri="{FF2B5EF4-FFF2-40B4-BE49-F238E27FC236}">
                <a16:creationId xmlns:a16="http://schemas.microsoft.com/office/drawing/2014/main" id="{9A1E879F-8FA8-4F4E-87A5-35B1924DA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80" y="4166342"/>
            <a:ext cx="571047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Overlapped IO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모델을 이용한 네트워킹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7F3EC-FCA2-45F3-9EBC-C0584400C594}"/>
              </a:ext>
            </a:extLst>
          </p:cNvPr>
          <p:cNvSpPr/>
          <p:nvPr/>
        </p:nvSpPr>
        <p:spPr>
          <a:xfrm>
            <a:off x="1160445" y="2021113"/>
            <a:ext cx="7585110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설명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점수를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화하여 랭킹 시스템을 구현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MsSQL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경험 습득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플레이어로 하여금 점수를 비교하여 재미 요소를 추가하기 위함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619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2507" y="6431211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8744" y="2346626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57783D-1A41-4992-9093-6B9E402F001E}"/>
              </a:ext>
            </a:extLst>
          </p:cNvPr>
          <p:cNvSpPr/>
          <p:nvPr/>
        </p:nvSpPr>
        <p:spPr>
          <a:xfrm>
            <a:off x="414015" y="4275767"/>
            <a:ext cx="9001000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..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탱크 안에서 팀원들과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움직이는 탱크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안에서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적군의 진영에 들어가 목표물을 처치하여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위기를 벗어나라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플레잉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탱크 디펜스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39B53D-B9E3-48EF-B112-DFB324E25386}"/>
              </a:ext>
            </a:extLst>
          </p:cNvPr>
          <p:cNvSpPr/>
          <p:nvPr/>
        </p:nvSpPr>
        <p:spPr>
          <a:xfrm rot="559867">
            <a:off x="3494797" y="34397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67301-A987-41E4-8330-7BDD8EB26227}"/>
              </a:ext>
            </a:extLst>
          </p:cNvPr>
          <p:cNvSpPr/>
          <p:nvPr/>
        </p:nvSpPr>
        <p:spPr>
          <a:xfrm rot="2499909">
            <a:off x="3633772" y="24882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FD87A3-4324-4712-89E7-B9EB5BB4B009}"/>
              </a:ext>
            </a:extLst>
          </p:cNvPr>
          <p:cNvSpPr/>
          <p:nvPr/>
        </p:nvSpPr>
        <p:spPr>
          <a:xfrm rot="5400000">
            <a:off x="4734495" y="2015911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6182138" y="1079802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F2362A6-9198-44F1-9842-8CE9E82DC86C}"/>
              </a:ext>
            </a:extLst>
          </p:cNvPr>
          <p:cNvSpPr/>
          <p:nvPr/>
        </p:nvSpPr>
        <p:spPr>
          <a:xfrm rot="9703522">
            <a:off x="6188949" y="3340070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573011" y="2031520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141776" y="3007209"/>
            <a:ext cx="1573279" cy="11014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6BEC1F-AB1F-4860-AE2B-24AFBDF9A5A0}"/>
              </a:ext>
            </a:extLst>
          </p:cNvPr>
          <p:cNvSpPr/>
          <p:nvPr/>
        </p:nvSpPr>
        <p:spPr>
          <a:xfrm rot="7509901">
            <a:off x="5773538" y="244677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6AF1840-C104-45C5-A5F5-82F384687B5A}"/>
              </a:ext>
            </a:extLst>
          </p:cNvPr>
          <p:cNvSpPr/>
          <p:nvPr/>
        </p:nvSpPr>
        <p:spPr>
          <a:xfrm>
            <a:off x="5034669" y="2652390"/>
            <a:ext cx="532992" cy="365996"/>
          </a:xfrm>
          <a:prstGeom prst="wedgeRoundRectCallout">
            <a:avLst>
              <a:gd name="adj1" fmla="val -36751"/>
              <a:gd name="adj2" fmla="val 70227"/>
              <a:gd name="adj3" fmla="val 16667"/>
            </a:avLst>
          </a:prstGeom>
          <a:solidFill>
            <a:srgbClr val="EBEBE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04D48F0-9470-42AA-8430-C95A58DFA8F3}"/>
              </a:ext>
            </a:extLst>
          </p:cNvPr>
          <p:cNvSpPr/>
          <p:nvPr/>
        </p:nvSpPr>
        <p:spPr>
          <a:xfrm>
            <a:off x="4184597" y="2475217"/>
            <a:ext cx="658999" cy="532028"/>
          </a:xfrm>
          <a:prstGeom prst="wedgeRoundRectCallout">
            <a:avLst>
              <a:gd name="adj1" fmla="val 23383"/>
              <a:gd name="adj2" fmla="val 72803"/>
              <a:gd name="adj3" fmla="val 16667"/>
            </a:avLst>
          </a:prstGeom>
          <a:solidFill>
            <a:srgbClr val="F7F7F7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35D8-FB3C-488F-8DE5-3BF4797630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29" r="233"/>
          <a:stretch/>
        </p:blipFill>
        <p:spPr>
          <a:xfrm>
            <a:off x="4272421" y="2510429"/>
            <a:ext cx="494165" cy="462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61FDE4-AA0A-4395-B9D5-A1FCA0217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10" b="17217"/>
          <a:stretch/>
        </p:blipFill>
        <p:spPr>
          <a:xfrm>
            <a:off x="5069428" y="2743252"/>
            <a:ext cx="463473" cy="1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로고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각자 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7847" y="6381330"/>
            <a:ext cx="416496" cy="287758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1862</Words>
  <Application>Microsoft Office PowerPoint</Application>
  <PresentationFormat>A4 용지(210x297mm)</PresentationFormat>
  <Paragraphs>567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a고딕12</vt:lpstr>
      <vt:lpstr>a고딕13</vt:lpstr>
      <vt:lpstr>a고딕14</vt:lpstr>
      <vt:lpstr>a고딕15</vt:lpstr>
      <vt:lpstr>나눔스퀘어</vt:lpstr>
      <vt:lpstr>나눔스퀘어 Bold</vt:lpstr>
      <vt:lpstr>나눔스퀘어 ExtraBold</vt:lpstr>
      <vt:lpstr>Aharoni</vt:lpstr>
      <vt:lpstr>Arial</vt:lpstr>
      <vt:lpstr>맑은 고딕</vt:lpstr>
      <vt:lpstr>Office 테마</vt:lpstr>
      <vt:lpstr>PowerPoint 프레젠테이션</vt:lpstr>
      <vt:lpstr>PowerPoint 프레젠테이션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s cy</cp:lastModifiedBy>
  <cp:revision>1721</cp:revision>
  <dcterms:created xsi:type="dcterms:W3CDTF">2018-09-20T04:59:45Z</dcterms:created>
  <dcterms:modified xsi:type="dcterms:W3CDTF">2020-05-07T09:40:54Z</dcterms:modified>
</cp:coreProperties>
</file>